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61" r:id="rId5"/>
    <p:sldId id="262" r:id="rId6"/>
    <p:sldId id="274" r:id="rId7"/>
    <p:sldId id="263" r:id="rId8"/>
    <p:sldId id="264" r:id="rId9"/>
    <p:sldId id="265" r:id="rId10"/>
    <p:sldId id="266" r:id="rId11"/>
    <p:sldId id="267" r:id="rId12"/>
    <p:sldId id="268" r:id="rId13"/>
    <p:sldId id="269" r:id="rId14"/>
    <p:sldId id="270" r:id="rId15"/>
    <p:sldId id="271" r:id="rId16"/>
    <p:sldId id="2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5" d="100"/>
          <a:sy n="75" d="100"/>
        </p:scale>
        <p:origin x="52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058B48D-48F0-4BB8-84F3-E8D6F3DEEE4F}" type="datetimeFigureOut">
              <a:rPr lang="en-GB" smtClean="0"/>
              <a:t>18/12/2022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3872997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058B48D-48F0-4BB8-84F3-E8D6F3DEEE4F}" type="datetimeFigureOut">
              <a:rPr lang="en-GB" smtClean="0"/>
              <a:t>18/12/2022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1166897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058B48D-48F0-4BB8-84F3-E8D6F3DEEE4F}" type="datetimeFigureOut">
              <a:rPr lang="en-GB" smtClean="0"/>
              <a:t>18/12/2022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35573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058B48D-48F0-4BB8-84F3-E8D6F3DEEE4F}" type="datetimeFigureOut">
              <a:rPr lang="en-GB" smtClean="0"/>
              <a:t>18/12/2022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3907895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058B48D-48F0-4BB8-84F3-E8D6F3DEEE4F}" type="datetimeFigureOut">
              <a:rPr lang="en-GB" smtClean="0"/>
              <a:t>18/12/2022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352992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058B48D-48F0-4BB8-84F3-E8D6F3DEEE4F}" type="datetimeFigureOut">
              <a:rPr lang="en-GB" smtClean="0"/>
              <a:t>18/12/2022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1114371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058B48D-48F0-4BB8-84F3-E8D6F3DEEE4F}" type="datetimeFigureOut">
              <a:rPr lang="en-GB" smtClean="0"/>
              <a:t>18/12/2022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3164911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058B48D-48F0-4BB8-84F3-E8D6F3DEEE4F}" type="datetimeFigureOut">
              <a:rPr lang="en-GB" smtClean="0"/>
              <a:t>18/12/2022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3434733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8B48D-48F0-4BB8-84F3-E8D6F3DEEE4F}" type="datetimeFigureOut">
              <a:rPr lang="en-GB" smtClean="0"/>
              <a:t>18/12/2022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210423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58B48D-48F0-4BB8-84F3-E8D6F3DEEE4F}" type="datetimeFigureOut">
              <a:rPr lang="en-GB" smtClean="0"/>
              <a:t>18/12/2022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2351284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058B48D-48F0-4BB8-84F3-E8D6F3DEEE4F}" type="datetimeFigureOut">
              <a:rPr lang="en-GB" smtClean="0"/>
              <a:t>18/12/2022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554D069-75DD-448B-8038-F2F060D356F8}" type="slidenum">
              <a:rPr lang="en-GB" smtClean="0"/>
              <a:t>‹#›</a:t>
            </a:fld>
            <a:endParaRPr lang="en-GB"/>
          </a:p>
        </p:txBody>
      </p:sp>
    </p:spTree>
    <p:extLst>
      <p:ext uri="{BB962C8B-B14F-4D97-AF65-F5344CB8AC3E}">
        <p14:creationId xmlns:p14="http://schemas.microsoft.com/office/powerpoint/2010/main" val="3709471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8B48D-48F0-4BB8-84F3-E8D6F3DEEE4F}" type="datetimeFigureOut">
              <a:rPr lang="en-GB" smtClean="0"/>
              <a:t>18/12/2022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4D069-75DD-448B-8038-F2F060D356F8}" type="slidenum">
              <a:rPr lang="en-GB" smtClean="0"/>
              <a:t>‹#›</a:t>
            </a:fld>
            <a:endParaRPr lang="en-GB"/>
          </a:p>
        </p:txBody>
      </p:sp>
    </p:spTree>
    <p:extLst>
      <p:ext uri="{BB962C8B-B14F-4D97-AF65-F5344CB8AC3E}">
        <p14:creationId xmlns:p14="http://schemas.microsoft.com/office/powerpoint/2010/main" val="2823685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In the name of God</a:t>
            </a:r>
            <a:endParaRPr lang="en-GB" dirty="0"/>
          </a:p>
        </p:txBody>
      </p:sp>
      <p:sp>
        <p:nvSpPr>
          <p:cNvPr id="3" name="Content Placeholder 2"/>
          <p:cNvSpPr>
            <a:spLocks noGrp="1"/>
          </p:cNvSpPr>
          <p:nvPr>
            <p:ph idx="1"/>
          </p:nvPr>
        </p:nvSpPr>
        <p:spPr/>
        <p:txBody>
          <a:bodyPr>
            <a:normAutofit lnSpcReduction="10000"/>
          </a:bodyPr>
          <a:lstStyle/>
          <a:p>
            <a:pPr marL="0" indent="0" algn="ctr">
              <a:buNone/>
            </a:pPr>
            <a:r>
              <a:rPr lang="en-GB" sz="4800" dirty="0" smtClean="0"/>
              <a:t>Health psychology</a:t>
            </a:r>
          </a:p>
          <a:p>
            <a:pPr marL="0" indent="0" algn="ctr">
              <a:buNone/>
            </a:pPr>
            <a:r>
              <a:rPr lang="en-GB" sz="4800" dirty="0" smtClean="0"/>
              <a:t> </a:t>
            </a:r>
          </a:p>
          <a:p>
            <a:pPr marL="0" indent="0" algn="ctr">
              <a:buNone/>
            </a:pPr>
            <a:r>
              <a:rPr lang="en-GB" sz="4800" dirty="0" err="1" smtClean="0"/>
              <a:t>Dr.Fayegh</a:t>
            </a:r>
            <a:r>
              <a:rPr lang="en-GB" sz="4800" dirty="0" smtClean="0"/>
              <a:t> </a:t>
            </a:r>
            <a:r>
              <a:rPr lang="en-GB" sz="4800" dirty="0" err="1" smtClean="0"/>
              <a:t>Yousefi</a:t>
            </a:r>
            <a:endParaRPr lang="en-GB" sz="4800" dirty="0" smtClean="0"/>
          </a:p>
          <a:p>
            <a:pPr marL="0" indent="0" algn="ctr">
              <a:buNone/>
            </a:pPr>
            <a:r>
              <a:rPr lang="en-GB" sz="4800" dirty="0" smtClean="0"/>
              <a:t>Associate professor </a:t>
            </a:r>
          </a:p>
          <a:p>
            <a:pPr marL="0" indent="0" algn="ctr">
              <a:buNone/>
            </a:pPr>
            <a:r>
              <a:rPr lang="en-GB" sz="4800" dirty="0" smtClean="0"/>
              <a:t>at Kurdistan University of Medical sciences </a:t>
            </a:r>
            <a:endParaRPr lang="en-GB" sz="4800" dirty="0"/>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07977" y="2453068"/>
            <a:ext cx="406400" cy="406400"/>
          </a:xfrm>
          <a:prstGeom prst="rect">
            <a:avLst/>
          </a:prstGeom>
        </p:spPr>
      </p:pic>
    </p:spTree>
    <p:extLst>
      <p:ext uri="{BB962C8B-B14F-4D97-AF65-F5344CB8AC3E}">
        <p14:creationId xmlns:p14="http://schemas.microsoft.com/office/powerpoint/2010/main" val="40135573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7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dvOT928142ec.I"/>
              </a:rPr>
              <a:t>The beginnings of scientific psychology</a:t>
            </a:r>
            <a:endParaRPr lang="en-GB" dirty="0"/>
          </a:p>
        </p:txBody>
      </p:sp>
      <p:sp>
        <p:nvSpPr>
          <p:cNvPr id="3" name="Content Placeholder 2"/>
          <p:cNvSpPr>
            <a:spLocks noGrp="1"/>
          </p:cNvSpPr>
          <p:nvPr>
            <p:ph idx="1"/>
          </p:nvPr>
        </p:nvSpPr>
        <p:spPr/>
        <p:txBody>
          <a:bodyPr>
            <a:noAutofit/>
          </a:bodyPr>
          <a:lstStyle/>
          <a:p>
            <a:pPr marL="0" indent="0">
              <a:buNone/>
            </a:pPr>
            <a:r>
              <a:rPr lang="en-US" sz="4000" dirty="0">
                <a:latin typeface="AdvOTbc475f09"/>
              </a:rPr>
              <a:t>The impetus for the establishment </a:t>
            </a:r>
            <a:r>
              <a:rPr lang="en-US" sz="4000" dirty="0" smtClean="0">
                <a:latin typeface="AdvOTbc475f09"/>
              </a:rPr>
              <a:t>of Wundt</a:t>
            </a:r>
            <a:r>
              <a:rPr lang="en-US" sz="4000" dirty="0" smtClean="0">
                <a:latin typeface="AdvOTbc475f09+20"/>
              </a:rPr>
              <a:t>’</a:t>
            </a:r>
            <a:r>
              <a:rPr lang="en-US" sz="4000" dirty="0" smtClean="0">
                <a:latin typeface="AdvOTbc475f09"/>
              </a:rPr>
              <a:t>s </a:t>
            </a:r>
            <a:r>
              <a:rPr lang="en-US" sz="4000" dirty="0">
                <a:latin typeface="AdvOTbc475f09"/>
              </a:rPr>
              <a:t>lab was the belief that mind and behavior, </a:t>
            </a:r>
            <a:r>
              <a:rPr lang="en-US" sz="4000" dirty="0" smtClean="0">
                <a:latin typeface="AdvOTbc475f09"/>
              </a:rPr>
              <a:t>like planets </a:t>
            </a:r>
            <a:r>
              <a:rPr lang="en-US" sz="4000" dirty="0">
                <a:latin typeface="AdvOTbc475f09"/>
              </a:rPr>
              <a:t>or chemicals or human organs, could be </a:t>
            </a:r>
            <a:r>
              <a:rPr lang="en-US" sz="4000" dirty="0" smtClean="0">
                <a:latin typeface="AdvOTbc475f09"/>
              </a:rPr>
              <a:t>the subject </a:t>
            </a:r>
            <a:r>
              <a:rPr lang="en-US" sz="4000" dirty="0">
                <a:latin typeface="AdvOTbc475f09"/>
              </a:rPr>
              <a:t>of scientific analysis. Wundt</a:t>
            </a:r>
            <a:r>
              <a:rPr lang="en-US" sz="4000" dirty="0">
                <a:latin typeface="AdvOTbc475f09+20"/>
              </a:rPr>
              <a:t>’</a:t>
            </a:r>
            <a:r>
              <a:rPr lang="en-US" sz="4000" dirty="0">
                <a:latin typeface="AdvOTbc475f09"/>
              </a:rPr>
              <a:t>s own research </a:t>
            </a:r>
            <a:r>
              <a:rPr lang="en-US" sz="4000" dirty="0" smtClean="0">
                <a:latin typeface="AdvOTbc475f09"/>
              </a:rPr>
              <a:t>was concerned </a:t>
            </a:r>
            <a:r>
              <a:rPr lang="en-US" sz="4000" dirty="0">
                <a:latin typeface="AdvOTbc475f09"/>
              </a:rPr>
              <a:t>primarily with the senses, especially vision, </a:t>
            </a:r>
            <a:r>
              <a:rPr lang="en-US" sz="4000" dirty="0" smtClean="0">
                <a:latin typeface="AdvOTbc475f09"/>
              </a:rPr>
              <a:t>but he </a:t>
            </a:r>
            <a:r>
              <a:rPr lang="en-US" sz="4000" dirty="0">
                <a:latin typeface="AdvOTbc475f09"/>
              </a:rPr>
              <a:t>and his coworkers also studied attention, emotion, </a:t>
            </a:r>
            <a:r>
              <a:rPr lang="en-US" sz="4000" dirty="0" smtClean="0">
                <a:latin typeface="AdvOTbc475f09"/>
              </a:rPr>
              <a:t>and </a:t>
            </a:r>
            <a:r>
              <a:rPr lang="en-GB" sz="4000" dirty="0" smtClean="0">
                <a:latin typeface="AdvOTbc475f09"/>
              </a:rPr>
              <a:t>memory</a:t>
            </a:r>
            <a:r>
              <a:rPr lang="en-GB" sz="4000" dirty="0">
                <a:latin typeface="AdvOTbc475f09"/>
              </a:rPr>
              <a:t>.</a:t>
            </a:r>
            <a:endParaRPr lang="en-GB" sz="40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2200" y="1554957"/>
            <a:ext cx="406400" cy="406400"/>
          </a:xfrm>
          <a:prstGeom prst="rect">
            <a:avLst/>
          </a:prstGeom>
        </p:spPr>
      </p:pic>
    </p:spTree>
    <p:extLst>
      <p:ext uri="{BB962C8B-B14F-4D97-AF65-F5344CB8AC3E}">
        <p14:creationId xmlns:p14="http://schemas.microsoft.com/office/powerpoint/2010/main" val="2261176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6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t>Structuralism and functionalism</a:t>
            </a:r>
          </a:p>
        </p:txBody>
      </p:sp>
      <p:sp>
        <p:nvSpPr>
          <p:cNvPr id="3" name="Content Placeholder 2"/>
          <p:cNvSpPr>
            <a:spLocks noGrp="1"/>
          </p:cNvSpPr>
          <p:nvPr>
            <p:ph idx="1"/>
          </p:nvPr>
        </p:nvSpPr>
        <p:spPr/>
        <p:txBody>
          <a:bodyPr>
            <a:noAutofit/>
          </a:bodyPr>
          <a:lstStyle/>
          <a:p>
            <a:pPr marL="0" indent="0">
              <a:buNone/>
            </a:pPr>
            <a:r>
              <a:rPr lang="en-US" sz="3600" dirty="0">
                <a:latin typeface="AdvOTbc475f09"/>
              </a:rPr>
              <a:t>During the nineteenth century, chemistry and </a:t>
            </a:r>
            <a:r>
              <a:rPr lang="en-US" sz="3600" dirty="0" smtClean="0">
                <a:latin typeface="AdvOTbc475f09"/>
              </a:rPr>
              <a:t>physics made </a:t>
            </a:r>
            <a:r>
              <a:rPr lang="en-US" sz="3600" dirty="0">
                <a:latin typeface="AdvOTbc475f09"/>
              </a:rPr>
              <a:t>great advances by analyzing complex </a:t>
            </a:r>
            <a:r>
              <a:rPr lang="en-US" sz="3600" dirty="0" smtClean="0">
                <a:latin typeface="AdvOTbc475f09"/>
              </a:rPr>
              <a:t>compounds (</a:t>
            </a:r>
            <a:r>
              <a:rPr lang="en-US" sz="3600" dirty="0">
                <a:latin typeface="AdvOTbc475f09"/>
              </a:rPr>
              <a:t>molecules) into their elements (atoms). These </a:t>
            </a:r>
            <a:r>
              <a:rPr lang="en-US" sz="3600" dirty="0" smtClean="0">
                <a:latin typeface="AdvOTbc475f09"/>
              </a:rPr>
              <a:t> accesses encouraged </a:t>
            </a:r>
            <a:r>
              <a:rPr lang="en-US" sz="3600" dirty="0">
                <a:latin typeface="AdvOTbc475f09"/>
              </a:rPr>
              <a:t>psychologists to look for the mental </a:t>
            </a:r>
            <a:r>
              <a:rPr lang="en-US" sz="3600" dirty="0" smtClean="0">
                <a:latin typeface="AdvOTbc475f09"/>
              </a:rPr>
              <a:t> elements</a:t>
            </a:r>
            <a:endParaRPr lang="en-US" sz="3600" dirty="0">
              <a:latin typeface="AdvOTbc475f09"/>
            </a:endParaRPr>
          </a:p>
          <a:p>
            <a:pPr marL="0" indent="0">
              <a:buNone/>
            </a:pPr>
            <a:r>
              <a:rPr lang="en-US" sz="3600" dirty="0">
                <a:latin typeface="AdvOTbc475f09"/>
              </a:rPr>
              <a:t>that combined to create more complex experiences.</a:t>
            </a:r>
            <a:endParaRPr lang="en-GB"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857668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prstClr val="black"/>
                </a:solidFill>
              </a:rPr>
              <a:t>Structuralism and functionalism</a:t>
            </a:r>
            <a:endParaRPr lang="en-GB" dirty="0"/>
          </a:p>
        </p:txBody>
      </p:sp>
      <p:sp>
        <p:nvSpPr>
          <p:cNvPr id="3" name="Content Placeholder 2"/>
          <p:cNvSpPr>
            <a:spLocks noGrp="1"/>
          </p:cNvSpPr>
          <p:nvPr>
            <p:ph idx="1"/>
          </p:nvPr>
        </p:nvSpPr>
        <p:spPr/>
        <p:txBody>
          <a:bodyPr>
            <a:noAutofit/>
          </a:bodyPr>
          <a:lstStyle/>
          <a:p>
            <a:pPr marL="0" indent="0">
              <a:buNone/>
            </a:pPr>
            <a:r>
              <a:rPr lang="en-GB" sz="4400" dirty="0" smtClean="0">
                <a:solidFill>
                  <a:srgbClr val="000000"/>
                </a:solidFill>
                <a:latin typeface="AdvOTbc475f09"/>
              </a:rPr>
              <a:t>Just </a:t>
            </a:r>
            <a:r>
              <a:rPr lang="en-US" sz="4400" dirty="0" smtClean="0">
                <a:solidFill>
                  <a:srgbClr val="000000"/>
                </a:solidFill>
                <a:latin typeface="AdvOTbc475f09"/>
              </a:rPr>
              <a:t>as </a:t>
            </a:r>
            <a:r>
              <a:rPr lang="en-US" sz="4400" dirty="0">
                <a:solidFill>
                  <a:srgbClr val="000000"/>
                </a:solidFill>
                <a:latin typeface="AdvOTbc475f09"/>
              </a:rPr>
              <a:t>chemists analyzed water into hydrogen and </a:t>
            </a:r>
            <a:r>
              <a:rPr lang="en-US" sz="4400" dirty="0" err="1" smtClean="0">
                <a:solidFill>
                  <a:srgbClr val="000000"/>
                </a:solidFill>
                <a:latin typeface="AdvOTbc475f09"/>
              </a:rPr>
              <a:t>oxygen,perhaps</a:t>
            </a:r>
            <a:r>
              <a:rPr lang="en-US" sz="4400" dirty="0" smtClean="0">
                <a:solidFill>
                  <a:srgbClr val="000000"/>
                </a:solidFill>
                <a:latin typeface="AdvOTbc475f09"/>
              </a:rPr>
              <a:t>  psychologists </a:t>
            </a:r>
            <a:r>
              <a:rPr lang="en-US" sz="4400" dirty="0">
                <a:solidFill>
                  <a:srgbClr val="000000"/>
                </a:solidFill>
                <a:latin typeface="AdvOTbc475f09"/>
              </a:rPr>
              <a:t>could analyze the taste of </a:t>
            </a:r>
            <a:r>
              <a:rPr lang="en-US" sz="4400" dirty="0" smtClean="0">
                <a:solidFill>
                  <a:srgbClr val="000000"/>
                </a:solidFill>
                <a:latin typeface="AdvOTbc475f09"/>
              </a:rPr>
              <a:t>lemonade (</a:t>
            </a:r>
            <a:r>
              <a:rPr lang="en-US" sz="4400" dirty="0">
                <a:solidFill>
                  <a:srgbClr val="000000"/>
                </a:solidFill>
                <a:latin typeface="AdvOTbc475f09"/>
              </a:rPr>
              <a:t>perception) into elements such as sweet, bitter, and </a:t>
            </a:r>
            <a:r>
              <a:rPr lang="en-US" sz="4400" dirty="0" smtClean="0">
                <a:solidFill>
                  <a:srgbClr val="000000"/>
                </a:solidFill>
                <a:latin typeface="AdvOTbc475f09"/>
              </a:rPr>
              <a:t>cold (</a:t>
            </a:r>
            <a:r>
              <a:rPr lang="en-US" sz="4400" dirty="0">
                <a:solidFill>
                  <a:srgbClr val="000000"/>
                </a:solidFill>
                <a:latin typeface="AdvOTbc475f09"/>
              </a:rPr>
              <a:t>sensations). </a:t>
            </a:r>
            <a:endParaRPr lang="en-GB" sz="4400" b="0" i="0" u="none" strike="noStrike" baseline="0" dirty="0" smtClean="0">
              <a:solidFill>
                <a:srgbClr val="231F20"/>
              </a:solidFill>
              <a:latin typeface="AdvOT6e5d2ec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96500" y="2159000"/>
            <a:ext cx="406400" cy="406400"/>
          </a:xfrm>
          <a:prstGeom prst="rect">
            <a:avLst/>
          </a:prstGeom>
        </p:spPr>
      </p:pic>
    </p:spTree>
    <p:extLst>
      <p:ext uri="{BB962C8B-B14F-4D97-AF65-F5344CB8AC3E}">
        <p14:creationId xmlns:p14="http://schemas.microsoft.com/office/powerpoint/2010/main" val="4273584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AdvOT928142ec.I"/>
              </a:rPr>
              <a:t>Gestalt psychology</a:t>
            </a:r>
            <a:endParaRPr lang="en-GB" dirty="0"/>
          </a:p>
        </p:txBody>
      </p:sp>
      <p:sp>
        <p:nvSpPr>
          <p:cNvPr id="3" name="Content Placeholder 2"/>
          <p:cNvSpPr>
            <a:spLocks noGrp="1"/>
          </p:cNvSpPr>
          <p:nvPr>
            <p:ph idx="1"/>
          </p:nvPr>
        </p:nvSpPr>
        <p:spPr/>
        <p:txBody>
          <a:bodyPr/>
          <a:lstStyle/>
          <a:p>
            <a:pPr marL="0" indent="0">
              <a:buNone/>
            </a:pPr>
            <a:r>
              <a:rPr lang="en-US" dirty="0">
                <a:latin typeface="AdvOTbc475f09"/>
              </a:rPr>
              <a:t>About 1912, at the same time that behaviorism was</a:t>
            </a:r>
          </a:p>
          <a:p>
            <a:pPr marL="0" indent="0">
              <a:buNone/>
            </a:pPr>
            <a:r>
              <a:rPr lang="en-US" dirty="0">
                <a:latin typeface="AdvOTbc475f09"/>
              </a:rPr>
              <a:t>catching on in the United States, Gestalt psychology was</a:t>
            </a:r>
          </a:p>
          <a:p>
            <a:pPr marL="0" indent="0">
              <a:buNone/>
            </a:pPr>
            <a:r>
              <a:rPr lang="en-US" dirty="0">
                <a:latin typeface="AdvOTbc475f09"/>
              </a:rPr>
              <a:t>appearing in Germany. </a:t>
            </a:r>
            <a:r>
              <a:rPr lang="en-US" sz="2000" b="0" i="0" u="none" strike="noStrike" baseline="0" dirty="0" smtClean="0">
                <a:latin typeface="AdvOT34fe1490.B"/>
              </a:rPr>
              <a:t>Gestalt </a:t>
            </a:r>
            <a:r>
              <a:rPr lang="en-US" dirty="0">
                <a:latin typeface="AdvOTbc475f09"/>
              </a:rPr>
              <a:t>is a German word meaning</a:t>
            </a:r>
          </a:p>
          <a:p>
            <a:pPr marL="0" indent="0">
              <a:buNone/>
            </a:pPr>
            <a:r>
              <a:rPr lang="en-US" dirty="0">
                <a:latin typeface="AdvOTbc475f09+20"/>
              </a:rPr>
              <a:t>‘</a:t>
            </a:r>
            <a:r>
              <a:rPr lang="en-US" dirty="0">
                <a:latin typeface="AdvOTbc475f09"/>
              </a:rPr>
              <a:t>form</a:t>
            </a:r>
            <a:r>
              <a:rPr lang="en-US" dirty="0">
                <a:latin typeface="AdvOTbc475f09+20"/>
              </a:rPr>
              <a:t>’ </a:t>
            </a:r>
            <a:r>
              <a:rPr lang="en-US" dirty="0">
                <a:latin typeface="AdvOTbc475f09"/>
              </a:rPr>
              <a:t>or </a:t>
            </a:r>
            <a:r>
              <a:rPr lang="en-US" dirty="0">
                <a:latin typeface="AdvOTbc475f09+20"/>
              </a:rPr>
              <a:t>‘</a:t>
            </a:r>
            <a:r>
              <a:rPr lang="en-US" dirty="0">
                <a:latin typeface="AdvOTbc475f09"/>
              </a:rPr>
              <a:t>configuration</a:t>
            </a:r>
            <a:r>
              <a:rPr lang="en-US" dirty="0">
                <a:latin typeface="AdvOTbc475f09+20"/>
              </a:rPr>
              <a:t>’</a:t>
            </a:r>
            <a:r>
              <a:rPr lang="en-US" dirty="0">
                <a:latin typeface="AdvOTbc475f09"/>
              </a:rPr>
              <a:t>, which referred to the</a:t>
            </a:r>
          </a:p>
          <a:p>
            <a:pPr marL="0" indent="0">
              <a:buNone/>
            </a:pPr>
            <a:r>
              <a:rPr lang="en-US" dirty="0">
                <a:latin typeface="AdvOTbc475f09"/>
              </a:rPr>
              <a:t>approach taken by Max Wertheimer and his colleagues</a:t>
            </a:r>
          </a:p>
          <a:p>
            <a:pPr marL="0" indent="0">
              <a:buNone/>
            </a:pPr>
            <a:r>
              <a:rPr lang="en-US" dirty="0">
                <a:latin typeface="AdvOTbc475f09"/>
              </a:rPr>
              <a:t>Kurt </a:t>
            </a:r>
            <a:r>
              <a:rPr lang="en-US" dirty="0" err="1">
                <a:latin typeface="AdvOTbc475f09"/>
              </a:rPr>
              <a:t>Koffka</a:t>
            </a:r>
            <a:r>
              <a:rPr lang="en-US" dirty="0">
                <a:latin typeface="AdvOTbc475f09"/>
              </a:rPr>
              <a:t> and Wolfgang </a:t>
            </a:r>
            <a:r>
              <a:rPr lang="en-US" dirty="0" err="1">
                <a:latin typeface="AdvOTbc475f09"/>
              </a:rPr>
              <a:t>Köhler</a:t>
            </a:r>
            <a:r>
              <a:rPr lang="en-US" dirty="0">
                <a:latin typeface="AdvOTbc475f09"/>
              </a:rPr>
              <a:t>, all of whom eventually</a:t>
            </a:r>
          </a:p>
          <a:p>
            <a:pPr marL="0" indent="0">
              <a:buNone/>
            </a:pPr>
            <a:r>
              <a:rPr lang="en-US" dirty="0">
                <a:latin typeface="AdvOTbc475f09"/>
              </a:rPr>
              <a:t>emigrated to the United States</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25100" y="2527300"/>
            <a:ext cx="406400" cy="406400"/>
          </a:xfrm>
          <a:prstGeom prst="rect">
            <a:avLst/>
          </a:prstGeom>
        </p:spPr>
      </p:pic>
    </p:spTree>
    <p:extLst>
      <p:ext uri="{BB962C8B-B14F-4D97-AF65-F5344CB8AC3E}">
        <p14:creationId xmlns:p14="http://schemas.microsoft.com/office/powerpoint/2010/main" val="3258540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prstClr val="black"/>
                </a:solidFill>
                <a:latin typeface="AdvOT928142ec.I"/>
              </a:rPr>
              <a:t>Gestalt psychology</a:t>
            </a:r>
            <a:endParaRPr lang="en-GB" dirty="0"/>
          </a:p>
        </p:txBody>
      </p:sp>
      <p:sp>
        <p:nvSpPr>
          <p:cNvPr id="3" name="Content Placeholder 2"/>
          <p:cNvSpPr>
            <a:spLocks noGrp="1"/>
          </p:cNvSpPr>
          <p:nvPr>
            <p:ph idx="1"/>
          </p:nvPr>
        </p:nvSpPr>
        <p:spPr/>
        <p:txBody>
          <a:bodyPr>
            <a:normAutofit/>
          </a:bodyPr>
          <a:lstStyle/>
          <a:p>
            <a:pPr marL="0" indent="0">
              <a:buNone/>
            </a:pPr>
            <a:r>
              <a:rPr lang="en-US" sz="4400" dirty="0"/>
              <a:t>The Gestalt psychologists’ primary interest was perception</a:t>
            </a:r>
            <a:r>
              <a:rPr lang="en-US" sz="4400" dirty="0" smtClean="0"/>
              <a:t>, and </a:t>
            </a:r>
            <a:r>
              <a:rPr lang="en-US" sz="4400" dirty="0"/>
              <a:t>they believed that perceptual </a:t>
            </a:r>
            <a:r>
              <a:rPr lang="en-US" sz="4400" dirty="0" smtClean="0"/>
              <a:t>experiences depend </a:t>
            </a:r>
            <a:r>
              <a:rPr lang="en-US" sz="4400" dirty="0"/>
              <a:t>on the patterns formed by stimuli and on the</a:t>
            </a:r>
          </a:p>
          <a:p>
            <a:pPr marL="0" indent="0">
              <a:buNone/>
            </a:pPr>
            <a:r>
              <a:rPr lang="en-GB" sz="4400" dirty="0"/>
              <a:t>organization of experience</a:t>
            </a:r>
            <a:r>
              <a:rPr lang="en-GB" dirty="0"/>
              <a: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47400" y="3060700"/>
            <a:ext cx="406400" cy="406400"/>
          </a:xfrm>
          <a:prstGeom prst="rect">
            <a:avLst/>
          </a:prstGeom>
        </p:spPr>
      </p:pic>
    </p:spTree>
    <p:extLst>
      <p:ext uri="{BB962C8B-B14F-4D97-AF65-F5344CB8AC3E}">
        <p14:creationId xmlns:p14="http://schemas.microsoft.com/office/powerpoint/2010/main" val="42216655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prstClr val="black"/>
                </a:solidFill>
                <a:latin typeface="AdvOT928142ec.I"/>
              </a:rPr>
              <a:t>Gestalt psychology</a:t>
            </a:r>
            <a:endParaRPr lang="en-GB" dirty="0"/>
          </a:p>
        </p:txBody>
      </p:sp>
      <p:sp>
        <p:nvSpPr>
          <p:cNvPr id="3" name="Content Placeholder 2"/>
          <p:cNvSpPr>
            <a:spLocks noGrp="1"/>
          </p:cNvSpPr>
          <p:nvPr>
            <p:ph idx="1"/>
          </p:nvPr>
        </p:nvSpPr>
        <p:spPr/>
        <p:txBody>
          <a:bodyPr>
            <a:noAutofit/>
          </a:bodyPr>
          <a:lstStyle/>
          <a:p>
            <a:pPr marL="0" indent="0">
              <a:buNone/>
            </a:pPr>
            <a:r>
              <a:rPr lang="en-US" sz="4400" dirty="0">
                <a:latin typeface="AdvOTbc475f09"/>
              </a:rPr>
              <a:t>What we actually see </a:t>
            </a:r>
            <a:r>
              <a:rPr lang="en-US" sz="4400" dirty="0" smtClean="0">
                <a:latin typeface="AdvOTbc475f09"/>
              </a:rPr>
              <a:t>is related </a:t>
            </a:r>
            <a:r>
              <a:rPr lang="en-US" sz="4400" dirty="0">
                <a:latin typeface="AdvOTbc475f09"/>
              </a:rPr>
              <a:t>to the background against which an </a:t>
            </a:r>
            <a:r>
              <a:rPr lang="en-US" sz="4400" dirty="0" smtClean="0">
                <a:latin typeface="AdvOTbc475f09"/>
              </a:rPr>
              <a:t>object appears</a:t>
            </a:r>
            <a:r>
              <a:rPr lang="en-US" sz="4400" dirty="0">
                <a:latin typeface="AdvOTbc475f09"/>
              </a:rPr>
              <a:t>, as well as to other aspects of the overall </a:t>
            </a:r>
            <a:r>
              <a:rPr lang="en-US" sz="4400" dirty="0" smtClean="0">
                <a:latin typeface="AdvOTbc475f09"/>
              </a:rPr>
              <a:t>pattern of </a:t>
            </a:r>
            <a:r>
              <a:rPr lang="en-US" sz="4400" dirty="0">
                <a:latin typeface="AdvOTbc475f09"/>
              </a:rPr>
              <a:t>stimulation (see Chapter 5). The whole is </a:t>
            </a:r>
            <a:r>
              <a:rPr lang="en-US" sz="4400" dirty="0" smtClean="0">
                <a:latin typeface="AdvOTbc475f09"/>
              </a:rPr>
              <a:t>different from </a:t>
            </a:r>
            <a:r>
              <a:rPr lang="en-US" sz="4400" dirty="0">
                <a:latin typeface="AdvOTbc475f09"/>
              </a:rPr>
              <a:t>the sum of its parts, because the whole depends </a:t>
            </a:r>
            <a:r>
              <a:rPr lang="en-US" sz="4400" dirty="0" smtClean="0">
                <a:latin typeface="AdvOTbc475f09"/>
              </a:rPr>
              <a:t>on the </a:t>
            </a:r>
            <a:r>
              <a:rPr lang="en-US" sz="4400" dirty="0">
                <a:latin typeface="AdvOTbc475f09"/>
              </a:rPr>
              <a:t>relationships among the parts.</a:t>
            </a:r>
            <a:endParaRPr lang="en-GB" sz="4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103543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solidFill>
                  <a:prstClr val="black"/>
                </a:solidFill>
                <a:latin typeface="AdvOT928142ec.I"/>
              </a:rPr>
              <a:t>Gestalt psychology</a:t>
            </a:r>
            <a:endParaRPr lang="en-GB" dirty="0"/>
          </a:p>
        </p:txBody>
      </p:sp>
      <p:sp>
        <p:nvSpPr>
          <p:cNvPr id="3" name="Content Placeholder 2"/>
          <p:cNvSpPr>
            <a:spLocks noGrp="1"/>
          </p:cNvSpPr>
          <p:nvPr>
            <p:ph idx="1"/>
          </p:nvPr>
        </p:nvSpPr>
        <p:spPr/>
        <p:txBody>
          <a:bodyPr>
            <a:normAutofit/>
          </a:bodyPr>
          <a:lstStyle/>
          <a:p>
            <a:pPr marL="0" indent="0">
              <a:buNone/>
            </a:pPr>
            <a:r>
              <a:rPr lang="en-GB" sz="4800" b="0" i="0" u="none" strike="noStrike" baseline="0" dirty="0" smtClean="0">
                <a:solidFill>
                  <a:srgbClr val="000000"/>
                </a:solidFill>
                <a:latin typeface="AdvOTbc475f09"/>
              </a:rPr>
              <a:t>For example, when </a:t>
            </a:r>
            <a:r>
              <a:rPr lang="en-US" sz="4800" b="0" i="0" u="none" strike="noStrike" baseline="0" dirty="0" smtClean="0">
                <a:solidFill>
                  <a:srgbClr val="000000"/>
                </a:solidFill>
                <a:latin typeface="AdvOTbc475f09"/>
              </a:rPr>
              <a:t>we look at Figure 1.4, we see it as a single large triangle </a:t>
            </a:r>
            <a:r>
              <a:rPr lang="en-US" sz="4800" b="0" i="0" u="none" strike="noStrike" baseline="0" dirty="0" smtClean="0">
                <a:solidFill>
                  <a:srgbClr val="000000"/>
                </a:solidFill>
                <a:latin typeface="AdvOTbc475f09+20"/>
              </a:rPr>
              <a:t>– </a:t>
            </a:r>
            <a:r>
              <a:rPr lang="en-US" sz="4800" b="0" i="0" u="none" strike="noStrike" baseline="0" dirty="0" smtClean="0">
                <a:solidFill>
                  <a:srgbClr val="000000"/>
                </a:solidFill>
                <a:latin typeface="AdvOTbc475f09"/>
              </a:rPr>
              <a:t>as a single form or Gestalt </a:t>
            </a:r>
            <a:r>
              <a:rPr lang="en-US" sz="4800" b="0" i="0" u="none" strike="noStrike" baseline="0" dirty="0" smtClean="0">
                <a:solidFill>
                  <a:srgbClr val="000000"/>
                </a:solidFill>
                <a:latin typeface="AdvOTbc475f09+20"/>
              </a:rPr>
              <a:t>– </a:t>
            </a:r>
            <a:r>
              <a:rPr lang="en-US" sz="4800" b="0" i="0" u="none" strike="noStrike" baseline="0" dirty="0" smtClean="0">
                <a:solidFill>
                  <a:srgbClr val="000000"/>
                </a:solidFill>
                <a:latin typeface="AdvOTbc475f09"/>
              </a:rPr>
              <a:t>rather </a:t>
            </a:r>
            <a:r>
              <a:rPr lang="en-US" sz="4800" dirty="0">
                <a:solidFill>
                  <a:srgbClr val="000000"/>
                </a:solidFill>
                <a:latin typeface="AdvOTbc475f09"/>
              </a:rPr>
              <a:t>than as three small </a:t>
            </a:r>
            <a:r>
              <a:rPr lang="en-GB" sz="4800" dirty="0">
                <a:solidFill>
                  <a:srgbClr val="000000"/>
                </a:solidFill>
                <a:latin typeface="AdvOTbc475f09"/>
              </a:rPr>
              <a:t>angles.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414000" y="2705100"/>
            <a:ext cx="406400" cy="406400"/>
          </a:xfrm>
          <a:prstGeom prst="rect">
            <a:avLst/>
          </a:prstGeom>
        </p:spPr>
      </p:pic>
    </p:spTree>
    <p:extLst>
      <p:ext uri="{BB962C8B-B14F-4D97-AF65-F5344CB8AC3E}">
        <p14:creationId xmlns:p14="http://schemas.microsoft.com/office/powerpoint/2010/main" val="2470429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Definition </a:t>
            </a:r>
            <a:endParaRPr lang="en-GB" dirty="0"/>
          </a:p>
        </p:txBody>
      </p:sp>
      <p:sp>
        <p:nvSpPr>
          <p:cNvPr id="3" name="Content Placeholder 2"/>
          <p:cNvSpPr>
            <a:spLocks noGrp="1"/>
          </p:cNvSpPr>
          <p:nvPr>
            <p:ph idx="1"/>
          </p:nvPr>
        </p:nvSpPr>
        <p:spPr/>
        <p:txBody>
          <a:bodyPr>
            <a:normAutofit/>
          </a:bodyPr>
          <a:lstStyle/>
          <a:p>
            <a:r>
              <a:rPr lang="en-US" sz="4400" b="0" i="0" u="none" strike="noStrike" baseline="0" dirty="0" smtClean="0">
                <a:latin typeface="AdvOT34fe1490.B"/>
              </a:rPr>
              <a:t>Psychology </a:t>
            </a:r>
            <a:r>
              <a:rPr lang="en-US" sz="4400" dirty="0">
                <a:latin typeface="AdvOTbc475f09"/>
              </a:rPr>
              <a:t>can be defined as the scientific study </a:t>
            </a:r>
            <a:r>
              <a:rPr lang="en-US" sz="4400" dirty="0" smtClean="0">
                <a:latin typeface="AdvOTbc475f09"/>
              </a:rPr>
              <a:t>of </a:t>
            </a:r>
            <a:r>
              <a:rPr lang="en-GB" sz="4400" dirty="0" smtClean="0">
                <a:latin typeface="AdvOTbc475f09"/>
              </a:rPr>
              <a:t>behaviour </a:t>
            </a:r>
            <a:r>
              <a:rPr lang="en-GB" sz="4400" dirty="0">
                <a:latin typeface="AdvOTbc475f09"/>
              </a:rPr>
              <a:t>and mental processes.</a:t>
            </a:r>
            <a:endParaRPr lang="en-GB" sz="4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940062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590"/>
            <a:ext cx="10515600" cy="1325563"/>
          </a:xfrm>
        </p:spPr>
        <p:txBody>
          <a:bodyPr/>
          <a:lstStyle/>
          <a:p>
            <a:pPr algn="ctr"/>
            <a:r>
              <a:rPr lang="en-GB" sz="2800" b="0" i="0" u="none" strike="noStrike" baseline="0" dirty="0" smtClean="0">
                <a:latin typeface="AdvOTf0129623"/>
              </a:rPr>
              <a:t>THE HISTORICAL ORIGINS OF</a:t>
            </a:r>
            <a:br>
              <a:rPr lang="en-GB" sz="2800" b="0" i="0" u="none" strike="noStrike" baseline="0" dirty="0" smtClean="0">
                <a:latin typeface="AdvOTf0129623"/>
              </a:rPr>
            </a:br>
            <a:r>
              <a:rPr lang="en-GB" sz="2800" b="0" i="0" u="none" strike="noStrike" baseline="0" dirty="0" smtClean="0">
                <a:latin typeface="AdvOTf0129623"/>
              </a:rPr>
              <a:t>PSYCHOLOGY</a:t>
            </a:r>
            <a:endParaRPr lang="en-GB" dirty="0"/>
          </a:p>
        </p:txBody>
      </p:sp>
      <p:sp>
        <p:nvSpPr>
          <p:cNvPr id="3" name="Content Placeholder 2"/>
          <p:cNvSpPr>
            <a:spLocks noGrp="1"/>
          </p:cNvSpPr>
          <p:nvPr>
            <p:ph idx="1"/>
          </p:nvPr>
        </p:nvSpPr>
        <p:spPr>
          <a:xfrm>
            <a:off x="838200" y="1278973"/>
            <a:ext cx="10515600" cy="4351338"/>
          </a:xfrm>
        </p:spPr>
        <p:txBody>
          <a:bodyPr>
            <a:normAutofit/>
          </a:bodyPr>
          <a:lstStyle/>
          <a:p>
            <a:pPr marL="0" indent="0">
              <a:buNone/>
            </a:pPr>
            <a:r>
              <a:rPr lang="en-US" sz="3600" dirty="0">
                <a:latin typeface="AdvOTbc475f09"/>
              </a:rPr>
              <a:t>The roots of psychology can be traced to the great </a:t>
            </a:r>
            <a:r>
              <a:rPr lang="en-US" sz="3600" dirty="0" smtClean="0">
                <a:latin typeface="AdvOTbc475f09"/>
              </a:rPr>
              <a:t>philosophers of </a:t>
            </a:r>
            <a:r>
              <a:rPr lang="en-US" sz="3600" dirty="0">
                <a:latin typeface="AdvOTbc475f09"/>
              </a:rPr>
              <a:t>ancient Greece</a:t>
            </a:r>
            <a:r>
              <a:rPr lang="en-US" sz="3600" dirty="0" smtClean="0">
                <a:latin typeface="AdvOTbc475f09"/>
              </a:rPr>
              <a:t>.</a:t>
            </a:r>
          </a:p>
          <a:p>
            <a:pPr marL="0" indent="0">
              <a:buNone/>
            </a:pPr>
            <a:r>
              <a:rPr lang="en-US" sz="3600" dirty="0" smtClean="0">
                <a:latin typeface="AdvOTbc475f09"/>
              </a:rPr>
              <a:t> </a:t>
            </a:r>
            <a:r>
              <a:rPr lang="en-US" sz="3600" dirty="0">
                <a:latin typeface="AdvOTbc475f09"/>
              </a:rPr>
              <a:t>The most famous of them</a:t>
            </a:r>
            <a:r>
              <a:rPr lang="en-US" sz="3600" dirty="0" smtClean="0">
                <a:latin typeface="AdvOTbc475f09"/>
              </a:rPr>
              <a:t>, Socrates</a:t>
            </a:r>
            <a:r>
              <a:rPr lang="en-US" sz="3600" dirty="0">
                <a:latin typeface="AdvOTbc475f09"/>
              </a:rPr>
              <a:t>, Plato, and Aristotle, posed fundamental </a:t>
            </a:r>
            <a:r>
              <a:rPr lang="en-US" sz="3600" dirty="0" smtClean="0">
                <a:latin typeface="AdvOTbc475f09"/>
              </a:rPr>
              <a:t>questions about </a:t>
            </a:r>
            <a:r>
              <a:rPr lang="en-US" sz="3600" dirty="0">
                <a:latin typeface="AdvOTbc475f09"/>
              </a:rPr>
              <a:t>mental life: What is consciousness? Are </a:t>
            </a:r>
            <a:r>
              <a:rPr lang="en-US" sz="3600" dirty="0" smtClean="0">
                <a:latin typeface="AdvOTbc475f09"/>
              </a:rPr>
              <a:t>people inherently </a:t>
            </a:r>
            <a:r>
              <a:rPr lang="en-US" sz="3600" dirty="0">
                <a:latin typeface="AdvOTbc475f09"/>
              </a:rPr>
              <a:t>rational or irrational? Is there really such </a:t>
            </a:r>
            <a:r>
              <a:rPr lang="en-US" sz="3600" dirty="0" smtClean="0">
                <a:latin typeface="AdvOTbc475f09"/>
              </a:rPr>
              <a:t>a thing </a:t>
            </a:r>
            <a:r>
              <a:rPr lang="en-US" sz="3600" dirty="0">
                <a:latin typeface="AdvOTbc475f09"/>
              </a:rPr>
              <a:t>as free choice? </a:t>
            </a:r>
            <a:endParaRPr lang="en-GB"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8329405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3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dirty="0">
                <a:solidFill>
                  <a:prstClr val="black"/>
                </a:solidFill>
                <a:latin typeface="AdvOTf0129623"/>
              </a:rPr>
              <a:t>THE HISTORICAL ORIGINS OF</a:t>
            </a:r>
            <a:br>
              <a:rPr lang="en-GB" sz="2800" dirty="0">
                <a:solidFill>
                  <a:prstClr val="black"/>
                </a:solidFill>
                <a:latin typeface="AdvOTf0129623"/>
              </a:rPr>
            </a:br>
            <a:r>
              <a:rPr lang="en-GB" sz="2800" dirty="0">
                <a:solidFill>
                  <a:prstClr val="black"/>
                </a:solidFill>
                <a:latin typeface="AdvOTf0129623"/>
              </a:rPr>
              <a:t>PSYCHOLOGY</a:t>
            </a:r>
            <a:endParaRPr lang="en-GB" dirty="0"/>
          </a:p>
        </p:txBody>
      </p:sp>
      <p:sp>
        <p:nvSpPr>
          <p:cNvPr id="3" name="Content Placeholder 2"/>
          <p:cNvSpPr>
            <a:spLocks noGrp="1"/>
          </p:cNvSpPr>
          <p:nvPr>
            <p:ph idx="1"/>
          </p:nvPr>
        </p:nvSpPr>
        <p:spPr/>
        <p:txBody>
          <a:bodyPr>
            <a:noAutofit/>
          </a:bodyPr>
          <a:lstStyle/>
          <a:p>
            <a:pPr marL="0" indent="0">
              <a:buNone/>
            </a:pPr>
            <a:r>
              <a:rPr lang="en-US" sz="4800" dirty="0"/>
              <a:t>These questions, and many </a:t>
            </a:r>
            <a:r>
              <a:rPr lang="en-US" sz="4800" dirty="0" smtClean="0"/>
              <a:t>similar ones</a:t>
            </a:r>
            <a:r>
              <a:rPr lang="en-US" sz="4800" dirty="0"/>
              <a:t>, are as important today as they were thousands </a:t>
            </a:r>
            <a:r>
              <a:rPr lang="en-US" sz="4800" dirty="0" smtClean="0"/>
              <a:t>of years </a:t>
            </a:r>
            <a:r>
              <a:rPr lang="en-US" sz="4800" dirty="0"/>
              <a:t>ago. They deal with the nature of the mind </a:t>
            </a:r>
            <a:r>
              <a:rPr lang="en-US" sz="4800" dirty="0" smtClean="0"/>
              <a:t>and mental </a:t>
            </a:r>
            <a:r>
              <a:rPr lang="en-US" sz="4800" dirty="0"/>
              <a:t>processes, which are the key elements of the </a:t>
            </a:r>
            <a:r>
              <a:rPr lang="en-US" sz="4800" dirty="0" smtClean="0"/>
              <a:t>cognitive </a:t>
            </a:r>
            <a:r>
              <a:rPr lang="en-GB" sz="4800" dirty="0" smtClean="0"/>
              <a:t>perspective </a:t>
            </a:r>
            <a:r>
              <a:rPr lang="en-GB" sz="4800" dirty="0"/>
              <a:t>in psychology.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94900" y="1148557"/>
            <a:ext cx="406400" cy="406400"/>
          </a:xfrm>
          <a:prstGeom prst="rect">
            <a:avLst/>
          </a:prstGeom>
        </p:spPr>
      </p:pic>
    </p:spTree>
    <p:extLst>
      <p:ext uri="{BB962C8B-B14F-4D97-AF65-F5344CB8AC3E}">
        <p14:creationId xmlns:p14="http://schemas.microsoft.com/office/powerpoint/2010/main" val="354490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1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dirty="0">
                <a:solidFill>
                  <a:prstClr val="black"/>
                </a:solidFill>
                <a:latin typeface="AdvOTf0129623"/>
              </a:rPr>
              <a:t>THE HISTORICAL ORIGINS OF</a:t>
            </a:r>
            <a:br>
              <a:rPr lang="en-GB" sz="2800" dirty="0">
                <a:solidFill>
                  <a:prstClr val="black"/>
                </a:solidFill>
                <a:latin typeface="AdvOTf0129623"/>
              </a:rPr>
            </a:br>
            <a:r>
              <a:rPr lang="en-GB" sz="2800" dirty="0">
                <a:solidFill>
                  <a:prstClr val="black"/>
                </a:solidFill>
                <a:latin typeface="AdvOTf0129623"/>
              </a:rPr>
              <a:t>PSYCHOLOGY</a:t>
            </a:r>
            <a:endParaRPr lang="en-GB" dirty="0"/>
          </a:p>
        </p:txBody>
      </p:sp>
      <p:sp>
        <p:nvSpPr>
          <p:cNvPr id="3" name="Content Placeholder 2"/>
          <p:cNvSpPr>
            <a:spLocks noGrp="1"/>
          </p:cNvSpPr>
          <p:nvPr>
            <p:ph idx="1"/>
          </p:nvPr>
        </p:nvSpPr>
        <p:spPr/>
        <p:txBody>
          <a:bodyPr>
            <a:noAutofit/>
          </a:bodyPr>
          <a:lstStyle/>
          <a:p>
            <a:pPr marL="0" indent="0">
              <a:buNone/>
            </a:pPr>
            <a:r>
              <a:rPr lang="en-US" sz="4800" dirty="0">
                <a:latin typeface="AdvOTbc475f09"/>
              </a:rPr>
              <a:t>Other psychological questions deal with the nature </a:t>
            </a:r>
            <a:r>
              <a:rPr lang="en-US" sz="4800" dirty="0" smtClean="0">
                <a:latin typeface="AdvOTbc475f09"/>
              </a:rPr>
              <a:t>of the </a:t>
            </a:r>
            <a:r>
              <a:rPr lang="en-US" sz="4800" dirty="0">
                <a:latin typeface="AdvOTbc475f09"/>
              </a:rPr>
              <a:t>body and human behavior, and they have an </a:t>
            </a:r>
            <a:r>
              <a:rPr lang="en-US" sz="4800" dirty="0" smtClean="0">
                <a:latin typeface="AdvOTbc475f09"/>
              </a:rPr>
              <a:t>equally long </a:t>
            </a:r>
            <a:r>
              <a:rPr lang="en-US" sz="4800" dirty="0">
                <a:latin typeface="AdvOTbc475f09"/>
              </a:rPr>
              <a:t>history. Hippocrates, often called the </a:t>
            </a:r>
            <a:r>
              <a:rPr lang="en-US" sz="4800" dirty="0">
                <a:latin typeface="AdvOTbc475f09+20"/>
              </a:rPr>
              <a:t>‘</a:t>
            </a:r>
            <a:r>
              <a:rPr lang="en-US" sz="4800" dirty="0">
                <a:latin typeface="AdvOTbc475f09"/>
              </a:rPr>
              <a:t>father </a:t>
            </a:r>
            <a:r>
              <a:rPr lang="en-US" sz="4800" dirty="0" smtClean="0">
                <a:latin typeface="AdvOTbc475f09"/>
              </a:rPr>
              <a:t>of medicine</a:t>
            </a:r>
            <a:r>
              <a:rPr lang="en-US" sz="4800" dirty="0">
                <a:latin typeface="AdvOTbc475f09+20"/>
              </a:rPr>
              <a:t>’</a:t>
            </a:r>
            <a:r>
              <a:rPr lang="en-US" sz="4800" dirty="0">
                <a:latin typeface="AdvOTbc475f09"/>
              </a:rPr>
              <a:t>, lived around the same time as </a:t>
            </a:r>
            <a:r>
              <a:rPr lang="en-US" sz="4800" dirty="0" smtClean="0">
                <a:latin typeface="AdvOTbc475f09"/>
              </a:rPr>
              <a:t>Socrates</a:t>
            </a:r>
            <a:endParaRPr lang="en-GB" sz="48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1622425"/>
            <a:ext cx="406400" cy="406400"/>
          </a:xfrm>
          <a:prstGeom prst="rect">
            <a:avLst/>
          </a:prstGeom>
        </p:spPr>
      </p:pic>
    </p:spTree>
    <p:extLst>
      <p:ext uri="{BB962C8B-B14F-4D97-AF65-F5344CB8AC3E}">
        <p14:creationId xmlns:p14="http://schemas.microsoft.com/office/powerpoint/2010/main" val="12785842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2800" dirty="0">
                <a:solidFill>
                  <a:prstClr val="black"/>
                </a:solidFill>
                <a:latin typeface="AdvOTf0129623"/>
              </a:rPr>
              <a:t>THE HISTORICAL ORIGINS OF</a:t>
            </a:r>
            <a:br>
              <a:rPr lang="en-GB" sz="2800" dirty="0">
                <a:solidFill>
                  <a:prstClr val="black"/>
                </a:solidFill>
                <a:latin typeface="AdvOTf0129623"/>
              </a:rPr>
            </a:br>
            <a:r>
              <a:rPr lang="en-GB" sz="2800" dirty="0">
                <a:solidFill>
                  <a:prstClr val="black"/>
                </a:solidFill>
                <a:latin typeface="AdvOTf0129623"/>
              </a:rPr>
              <a:t>PSYCHOLOGY</a:t>
            </a:r>
            <a:endParaRPr lang="en-GB" dirty="0"/>
          </a:p>
        </p:txBody>
      </p:sp>
      <p:sp>
        <p:nvSpPr>
          <p:cNvPr id="3" name="Content Placeholder 2"/>
          <p:cNvSpPr>
            <a:spLocks noGrp="1"/>
          </p:cNvSpPr>
          <p:nvPr>
            <p:ph idx="1"/>
          </p:nvPr>
        </p:nvSpPr>
        <p:spPr/>
        <p:txBody>
          <a:bodyPr>
            <a:noAutofit/>
          </a:bodyPr>
          <a:lstStyle/>
          <a:p>
            <a:pPr marL="0" lvl="0" indent="0">
              <a:buNone/>
            </a:pPr>
            <a:r>
              <a:rPr lang="en-US" sz="4000" dirty="0" smtClean="0">
                <a:solidFill>
                  <a:prstClr val="black"/>
                </a:solidFill>
                <a:latin typeface="AdvOTbc475f09"/>
              </a:rPr>
              <a:t>He </a:t>
            </a:r>
            <a:r>
              <a:rPr lang="en-US" sz="4000" dirty="0">
                <a:solidFill>
                  <a:prstClr val="black"/>
                </a:solidFill>
                <a:latin typeface="AdvOTbc475f09"/>
              </a:rPr>
              <a:t>was deeply interested in </a:t>
            </a:r>
            <a:r>
              <a:rPr lang="en-US" sz="4000" dirty="0">
                <a:solidFill>
                  <a:prstClr val="black"/>
                </a:solidFill>
                <a:latin typeface="AdvOT34fe1490.B"/>
              </a:rPr>
              <a:t>physiology</a:t>
            </a:r>
            <a:r>
              <a:rPr lang="en-US" sz="4000" dirty="0">
                <a:solidFill>
                  <a:prstClr val="black"/>
                </a:solidFill>
                <a:latin typeface="AdvOTbc475f09"/>
              </a:rPr>
              <a:t>, the study of the functions of the living organism and its parts. He made many important observations about how the brain controls</a:t>
            </a:r>
          </a:p>
          <a:p>
            <a:pPr marL="0" lvl="0" indent="0">
              <a:buNone/>
            </a:pPr>
            <a:r>
              <a:rPr lang="en-US" sz="4000" dirty="0">
                <a:solidFill>
                  <a:prstClr val="black"/>
                </a:solidFill>
                <a:latin typeface="AdvOTbc475f09"/>
              </a:rPr>
              <a:t>various organs of the body. These </a:t>
            </a:r>
            <a:r>
              <a:rPr lang="en-US" sz="4000" dirty="0" smtClean="0">
                <a:solidFill>
                  <a:prstClr val="black"/>
                </a:solidFill>
                <a:latin typeface="AdvOTbc475f09"/>
              </a:rPr>
              <a:t>observations </a:t>
            </a:r>
            <a:r>
              <a:rPr lang="en-US" sz="4000" dirty="0">
                <a:solidFill>
                  <a:prstClr val="black"/>
                </a:solidFill>
                <a:latin typeface="AdvOTbc475f09"/>
              </a:rPr>
              <a:t>set the stage for what became the biological perspective in</a:t>
            </a:r>
          </a:p>
          <a:p>
            <a:pPr marL="0" lvl="0" indent="0">
              <a:buNone/>
            </a:pPr>
            <a:r>
              <a:rPr lang="en-GB" sz="4000" dirty="0">
                <a:solidFill>
                  <a:prstClr val="black"/>
                </a:solidFill>
                <a:latin typeface="AdvOTbc475f09"/>
              </a:rPr>
              <a:t>psychology.</a:t>
            </a:r>
            <a:endParaRPr lang="en-GB" sz="4000" dirty="0">
              <a:solidFill>
                <a:prstClr val="black"/>
              </a:solidFill>
            </a:endParaRPr>
          </a:p>
          <a:p>
            <a:endParaRPr lang="en-GB" sz="4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80700" y="1825625"/>
            <a:ext cx="406400" cy="406400"/>
          </a:xfrm>
          <a:prstGeom prst="rect">
            <a:avLst/>
          </a:prstGeom>
        </p:spPr>
      </p:pic>
    </p:spTree>
    <p:extLst>
      <p:ext uri="{BB962C8B-B14F-4D97-AF65-F5344CB8AC3E}">
        <p14:creationId xmlns:p14="http://schemas.microsoft.com/office/powerpoint/2010/main" val="24986608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28600" lvl="0" indent="-228600">
              <a:spcBef>
                <a:spcPts val="1000"/>
              </a:spcBef>
              <a:buFont typeface="Arial" panose="020B0604020202020204" pitchFamily="34" charset="0"/>
              <a:buChar char="•"/>
            </a:pPr>
            <a:r>
              <a:rPr lang="en-GB" sz="4000" dirty="0">
                <a:solidFill>
                  <a:prstClr val="black"/>
                </a:solidFill>
                <a:latin typeface="AdvOT928142ec.I"/>
                <a:ea typeface="+mn-ea"/>
                <a:cs typeface="+mn-cs"/>
              </a:rPr>
              <a:t>Nature</a:t>
            </a:r>
            <a:r>
              <a:rPr lang="en-GB" sz="4000" dirty="0">
                <a:solidFill>
                  <a:prstClr val="black"/>
                </a:solidFill>
                <a:latin typeface="AdvOT928142ec.I+20"/>
                <a:ea typeface="+mn-ea"/>
                <a:cs typeface="+mn-cs"/>
              </a:rPr>
              <a:t>–</a:t>
            </a:r>
            <a:r>
              <a:rPr lang="en-GB" sz="4000" dirty="0">
                <a:solidFill>
                  <a:prstClr val="black"/>
                </a:solidFill>
                <a:latin typeface="AdvOT928142ec.I"/>
                <a:ea typeface="+mn-ea"/>
                <a:cs typeface="+mn-cs"/>
              </a:rPr>
              <a:t>nurture debate</a:t>
            </a:r>
          </a:p>
        </p:txBody>
      </p:sp>
      <p:sp>
        <p:nvSpPr>
          <p:cNvPr id="3" name="Content Placeholder 2"/>
          <p:cNvSpPr>
            <a:spLocks noGrp="1"/>
          </p:cNvSpPr>
          <p:nvPr>
            <p:ph idx="1"/>
          </p:nvPr>
        </p:nvSpPr>
        <p:spPr/>
        <p:txBody>
          <a:bodyPr>
            <a:noAutofit/>
          </a:bodyPr>
          <a:lstStyle/>
          <a:p>
            <a:pPr marL="0" indent="0">
              <a:buNone/>
            </a:pPr>
            <a:r>
              <a:rPr lang="en-US" sz="3600" dirty="0" smtClean="0">
                <a:latin typeface="AdvOTbc475f09"/>
              </a:rPr>
              <a:t>One </a:t>
            </a:r>
            <a:r>
              <a:rPr lang="en-US" sz="3600" dirty="0">
                <a:latin typeface="AdvOTbc475f09"/>
              </a:rPr>
              <a:t>of the earliest debates about human psychology </a:t>
            </a:r>
            <a:r>
              <a:rPr lang="en-US" sz="3600" dirty="0" smtClean="0">
                <a:latin typeface="AdvOTbc475f09"/>
              </a:rPr>
              <a:t>is still </a:t>
            </a:r>
            <a:r>
              <a:rPr lang="en-US" sz="3600" dirty="0">
                <a:latin typeface="AdvOTbc475f09"/>
              </a:rPr>
              <a:t>raging today. This </a:t>
            </a:r>
            <a:r>
              <a:rPr lang="en-US" sz="3600" b="0" i="0" u="none" strike="noStrike" baseline="0" dirty="0" smtClean="0">
                <a:latin typeface="AdvOT34fe1490.B"/>
              </a:rPr>
              <a:t>nature</a:t>
            </a:r>
            <a:r>
              <a:rPr lang="en-US" sz="3600" b="0" i="0" u="none" strike="noStrike" baseline="0" dirty="0" smtClean="0">
                <a:latin typeface="AdvOT34fe1490.B+20"/>
              </a:rPr>
              <a:t>–</a:t>
            </a:r>
            <a:r>
              <a:rPr lang="en-US" sz="3600" b="0" i="0" u="none" strike="noStrike" baseline="0" dirty="0" smtClean="0">
                <a:latin typeface="AdvOT34fe1490.B"/>
              </a:rPr>
              <a:t>nurture debate </a:t>
            </a:r>
            <a:r>
              <a:rPr lang="en-US" sz="3600" dirty="0">
                <a:latin typeface="AdvOTbc475f09"/>
              </a:rPr>
              <a:t>centers </a:t>
            </a:r>
            <a:r>
              <a:rPr lang="en-US" sz="3600" dirty="0" smtClean="0">
                <a:latin typeface="AdvOTbc475f09"/>
              </a:rPr>
              <a:t>on the </a:t>
            </a:r>
            <a:r>
              <a:rPr lang="en-US" sz="3600" dirty="0">
                <a:latin typeface="AdvOTbc475f09"/>
              </a:rPr>
              <a:t>question of whether human capabilities are inborn </a:t>
            </a:r>
            <a:r>
              <a:rPr lang="en-US" sz="3600" dirty="0" smtClean="0">
                <a:latin typeface="AdvOTbc475f09"/>
              </a:rPr>
              <a:t>or acquired </a:t>
            </a:r>
            <a:r>
              <a:rPr lang="en-US" sz="3600" dirty="0">
                <a:latin typeface="AdvOTbc475f09"/>
              </a:rPr>
              <a:t>through experience. The </a:t>
            </a:r>
            <a:r>
              <a:rPr lang="en-US" sz="3600" b="0" i="0" u="none" strike="noStrike" baseline="0" dirty="0" smtClean="0">
                <a:latin typeface="AdvOT34fe1490.B"/>
              </a:rPr>
              <a:t>nature view </a:t>
            </a:r>
            <a:r>
              <a:rPr lang="en-US" sz="3600" dirty="0">
                <a:latin typeface="AdvOTbc475f09"/>
              </a:rPr>
              <a:t>holds </a:t>
            </a:r>
            <a:r>
              <a:rPr lang="en-US" sz="3600" dirty="0" smtClean="0">
                <a:latin typeface="AdvOTbc475f09"/>
              </a:rPr>
              <a:t>that human </a:t>
            </a:r>
            <a:r>
              <a:rPr lang="en-US" sz="3600" dirty="0">
                <a:latin typeface="AdvOTbc475f09"/>
              </a:rPr>
              <a:t>beings enter the world with an inborn store </a:t>
            </a:r>
            <a:r>
              <a:rPr lang="en-US" sz="3600" dirty="0" smtClean="0">
                <a:latin typeface="AdvOTbc475f09"/>
              </a:rPr>
              <a:t>of knowledge </a:t>
            </a:r>
            <a:r>
              <a:rPr lang="en-US" sz="3600" dirty="0">
                <a:latin typeface="AdvOTbc475f09"/>
              </a:rPr>
              <a:t>and understanding of reality. Early </a:t>
            </a:r>
            <a:r>
              <a:rPr lang="en-US" sz="3600" dirty="0" smtClean="0">
                <a:latin typeface="AdvOTbc475f09"/>
              </a:rPr>
              <a:t>philosophers believed </a:t>
            </a:r>
            <a:r>
              <a:rPr lang="en-US" sz="3600" dirty="0">
                <a:latin typeface="AdvOTbc475f09"/>
              </a:rPr>
              <a:t>that this knowledge and </a:t>
            </a:r>
            <a:r>
              <a:rPr lang="en-US" sz="3600" dirty="0" smtClean="0">
                <a:latin typeface="AdvOTbc475f09"/>
              </a:rPr>
              <a:t>understanding could </a:t>
            </a:r>
            <a:r>
              <a:rPr lang="en-US" sz="3600" dirty="0">
                <a:latin typeface="AdvOTbc475f09"/>
              </a:rPr>
              <a:t>be accessed through careful reasoning and introspection</a:t>
            </a:r>
            <a:r>
              <a:rPr lang="en-US" sz="3600" dirty="0" smtClean="0">
                <a:latin typeface="AdvOTbc475f09"/>
              </a:rPr>
              <a:t>.</a:t>
            </a:r>
            <a:endParaRPr lang="en-US" sz="3600" dirty="0">
              <a:latin typeface="AdvOTbc475f09"/>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20400" y="1825625"/>
            <a:ext cx="406400" cy="406400"/>
          </a:xfrm>
          <a:prstGeom prst="rect">
            <a:avLst/>
          </a:prstGeom>
        </p:spPr>
      </p:pic>
    </p:spTree>
    <p:extLst>
      <p:ext uri="{BB962C8B-B14F-4D97-AF65-F5344CB8AC3E}">
        <p14:creationId xmlns:p14="http://schemas.microsoft.com/office/powerpoint/2010/main" val="3188183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8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28600" lvl="0" indent="-228600">
              <a:spcBef>
                <a:spcPts val="1000"/>
              </a:spcBef>
            </a:pPr>
            <a:r>
              <a:rPr lang="en-GB" sz="4000" dirty="0">
                <a:solidFill>
                  <a:prstClr val="black"/>
                </a:solidFill>
                <a:latin typeface="AdvOT928142ec.I"/>
                <a:ea typeface="+mn-ea"/>
                <a:cs typeface="+mn-cs"/>
              </a:rPr>
              <a:t>Nature</a:t>
            </a:r>
            <a:r>
              <a:rPr lang="en-GB" sz="4000" dirty="0">
                <a:solidFill>
                  <a:prstClr val="black"/>
                </a:solidFill>
                <a:latin typeface="AdvOT928142ec.I+20"/>
                <a:ea typeface="+mn-ea"/>
                <a:cs typeface="+mn-cs"/>
              </a:rPr>
              <a:t>–</a:t>
            </a:r>
            <a:r>
              <a:rPr lang="en-GB" sz="4000" dirty="0">
                <a:solidFill>
                  <a:prstClr val="black"/>
                </a:solidFill>
                <a:latin typeface="AdvOT928142ec.I"/>
                <a:ea typeface="+mn-ea"/>
                <a:cs typeface="+mn-cs"/>
              </a:rPr>
              <a:t>nurture debate</a:t>
            </a:r>
            <a:br>
              <a:rPr lang="en-GB" sz="4000" dirty="0">
                <a:solidFill>
                  <a:prstClr val="black"/>
                </a:solidFill>
                <a:latin typeface="AdvOT928142ec.I"/>
                <a:ea typeface="+mn-ea"/>
                <a:cs typeface="+mn-cs"/>
              </a:rPr>
            </a:br>
            <a:endParaRPr lang="en-GB" dirty="0"/>
          </a:p>
        </p:txBody>
      </p:sp>
      <p:sp>
        <p:nvSpPr>
          <p:cNvPr id="3" name="Content Placeholder 2"/>
          <p:cNvSpPr>
            <a:spLocks noGrp="1"/>
          </p:cNvSpPr>
          <p:nvPr>
            <p:ph idx="1"/>
          </p:nvPr>
        </p:nvSpPr>
        <p:spPr/>
        <p:txBody>
          <a:bodyPr>
            <a:noAutofit/>
          </a:bodyPr>
          <a:lstStyle/>
          <a:p>
            <a:pPr marL="0" indent="0">
              <a:buNone/>
            </a:pPr>
            <a:r>
              <a:rPr lang="en-US" sz="4400" dirty="0" smtClean="0">
                <a:latin typeface="AdvOTbc475f09"/>
              </a:rPr>
              <a:t>In the seventeenth century, Descartes supported the nature view by arguing that some ideas (such as God, the self, geometric axioms, perfection, and infinity) are innate. Descartes is also notable for his conception of the body as a machine that can be studied much as other  </a:t>
            </a:r>
            <a:r>
              <a:rPr lang="en-GB" sz="4400" dirty="0" smtClean="0">
                <a:latin typeface="AdvOTbc475f09"/>
              </a:rPr>
              <a:t>machines are studied.</a:t>
            </a:r>
            <a:endParaRPr lang="en-GB" sz="4400" dirty="0" smtClean="0"/>
          </a:p>
          <a:p>
            <a:pPr marL="0" indent="0">
              <a:buNone/>
            </a:pPr>
            <a:endParaRPr lang="en-GB" sz="44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2200" y="1284288"/>
            <a:ext cx="406400" cy="406400"/>
          </a:xfrm>
          <a:prstGeom prst="rect">
            <a:avLst/>
          </a:prstGeom>
        </p:spPr>
      </p:pic>
    </p:spTree>
    <p:extLst>
      <p:ext uri="{BB962C8B-B14F-4D97-AF65-F5344CB8AC3E}">
        <p14:creationId xmlns:p14="http://schemas.microsoft.com/office/powerpoint/2010/main" val="8351830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AdvOT928142ec.I"/>
              </a:rPr>
              <a:t>The beginnings of scientific psychology</a:t>
            </a:r>
            <a:endParaRPr lang="en-GB" dirty="0"/>
          </a:p>
        </p:txBody>
      </p:sp>
      <p:sp>
        <p:nvSpPr>
          <p:cNvPr id="3" name="Content Placeholder 2"/>
          <p:cNvSpPr>
            <a:spLocks noGrp="1"/>
          </p:cNvSpPr>
          <p:nvPr>
            <p:ph idx="1"/>
          </p:nvPr>
        </p:nvSpPr>
        <p:spPr/>
        <p:txBody>
          <a:bodyPr>
            <a:noAutofit/>
          </a:bodyPr>
          <a:lstStyle/>
          <a:p>
            <a:pPr marL="0" indent="0">
              <a:buNone/>
            </a:pPr>
            <a:r>
              <a:rPr lang="en-US" sz="4000" dirty="0">
                <a:latin typeface="AdvOTbc475f09"/>
              </a:rPr>
              <a:t>Although philosophers and scholars continued to </a:t>
            </a:r>
            <a:r>
              <a:rPr lang="en-US" sz="4000" dirty="0" smtClean="0">
                <a:latin typeface="AdvOTbc475f09"/>
              </a:rPr>
              <a:t>be interested </a:t>
            </a:r>
            <a:r>
              <a:rPr lang="en-US" sz="4000" dirty="0">
                <a:latin typeface="AdvOTbc475f09"/>
              </a:rPr>
              <a:t>in the functioning of both the mind and </a:t>
            </a:r>
            <a:r>
              <a:rPr lang="en-US" sz="4000" dirty="0" smtClean="0">
                <a:latin typeface="AdvOTbc475f09"/>
              </a:rPr>
              <a:t>the body </a:t>
            </a:r>
            <a:r>
              <a:rPr lang="en-US" sz="4000" dirty="0">
                <a:latin typeface="AdvOTbc475f09"/>
              </a:rPr>
              <a:t>through the centuries, scientific psychology is </a:t>
            </a:r>
            <a:r>
              <a:rPr lang="en-US" sz="4000" dirty="0" smtClean="0">
                <a:latin typeface="AdvOTbc475f09"/>
              </a:rPr>
              <a:t>usually considered </a:t>
            </a:r>
            <a:r>
              <a:rPr lang="en-US" sz="4000" dirty="0">
                <a:latin typeface="AdvOTbc475f09"/>
              </a:rPr>
              <a:t>to have begun in the late nineteenth century</a:t>
            </a:r>
            <a:r>
              <a:rPr lang="en-US" sz="4000" dirty="0" smtClean="0">
                <a:latin typeface="AdvOTbc475f09"/>
              </a:rPr>
              <a:t>, when </a:t>
            </a:r>
            <a:r>
              <a:rPr lang="en-US" sz="4000" dirty="0">
                <a:latin typeface="AdvOTbc475f09"/>
              </a:rPr>
              <a:t>Wilhelm Wundt established the </a:t>
            </a:r>
            <a:r>
              <a:rPr lang="en-US" sz="4000" dirty="0" smtClean="0">
                <a:latin typeface="AdvOTbc475f09"/>
              </a:rPr>
              <a:t>first psychological </a:t>
            </a:r>
            <a:r>
              <a:rPr lang="en-US" sz="4000" dirty="0">
                <a:latin typeface="AdvOTbc475f09"/>
              </a:rPr>
              <a:t>laboratory at the University of Leipzig </a:t>
            </a:r>
            <a:r>
              <a:rPr lang="en-US" sz="4000" dirty="0" smtClean="0">
                <a:latin typeface="AdvOTbc475f09"/>
              </a:rPr>
              <a:t>in </a:t>
            </a:r>
            <a:r>
              <a:rPr lang="en-GB" sz="4000" dirty="0" smtClean="0">
                <a:latin typeface="AdvOTbc475f09"/>
              </a:rPr>
              <a:t>Germany </a:t>
            </a:r>
            <a:r>
              <a:rPr lang="en-GB" sz="4000" dirty="0">
                <a:latin typeface="AdvOTbc475f09"/>
              </a:rPr>
              <a:t>in 1879.</a:t>
            </a:r>
            <a:endParaRPr lang="en-GB" sz="4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19516487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761</Words>
  <Application>Microsoft Office PowerPoint</Application>
  <PresentationFormat>Widescreen</PresentationFormat>
  <Paragraphs>47</Paragraphs>
  <Slides>16</Slides>
  <Notes>0</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AdvOT34fe1490.B</vt:lpstr>
      <vt:lpstr>AdvOT34fe1490.B+20</vt:lpstr>
      <vt:lpstr>AdvOT6e5d2ec0</vt:lpstr>
      <vt:lpstr>AdvOT928142ec.I</vt:lpstr>
      <vt:lpstr>AdvOT928142ec.I+20</vt:lpstr>
      <vt:lpstr>AdvOTbc475f09</vt:lpstr>
      <vt:lpstr>AdvOTbc475f09+20</vt:lpstr>
      <vt:lpstr>AdvOTf0129623</vt:lpstr>
      <vt:lpstr>Arial</vt:lpstr>
      <vt:lpstr>Calibri</vt:lpstr>
      <vt:lpstr>Calibri Light</vt:lpstr>
      <vt:lpstr>Office Theme</vt:lpstr>
      <vt:lpstr>In the name of God</vt:lpstr>
      <vt:lpstr>Definition </vt:lpstr>
      <vt:lpstr>THE HISTORICAL ORIGINS OF PSYCHOLOGY</vt:lpstr>
      <vt:lpstr>THE HISTORICAL ORIGINS OF PSYCHOLOGY</vt:lpstr>
      <vt:lpstr>THE HISTORICAL ORIGINS OF PSYCHOLOGY</vt:lpstr>
      <vt:lpstr>THE HISTORICAL ORIGINS OF PSYCHOLOGY</vt:lpstr>
      <vt:lpstr>Nature–nurture debate</vt:lpstr>
      <vt:lpstr>Nature–nurture debate </vt:lpstr>
      <vt:lpstr>The beginnings of scientific psychology</vt:lpstr>
      <vt:lpstr>The beginnings of scientific psychology</vt:lpstr>
      <vt:lpstr>Structuralism and functionalism</vt:lpstr>
      <vt:lpstr>Structuralism and functionalism</vt:lpstr>
      <vt:lpstr>Gestalt psychology</vt:lpstr>
      <vt:lpstr>Gestalt psychology</vt:lpstr>
      <vt:lpstr>Gestalt psychology</vt:lpstr>
      <vt:lpstr>Gestalt psychology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intel</dc:creator>
  <cp:lastModifiedBy>Administrator</cp:lastModifiedBy>
  <cp:revision>33</cp:revision>
  <dcterms:created xsi:type="dcterms:W3CDTF">2022-12-17T09:49:11Z</dcterms:created>
  <dcterms:modified xsi:type="dcterms:W3CDTF">2022-12-18T09:35:36Z</dcterms:modified>
</cp:coreProperties>
</file>